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62" r:id="rId10"/>
    <p:sldId id="265" r:id="rId11"/>
    <p:sldId id="266" r:id="rId12"/>
    <p:sldId id="276" r:id="rId13"/>
    <p:sldId id="267" r:id="rId14"/>
    <p:sldId id="272" r:id="rId15"/>
    <p:sldId id="273" r:id="rId16"/>
    <p:sldId id="274" r:id="rId17"/>
    <p:sldId id="277" r:id="rId18"/>
    <p:sldId id="268" r:id="rId19"/>
    <p:sldId id="269" r:id="rId20"/>
    <p:sldId id="270" r:id="rId21"/>
    <p:sldId id="271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4"/>
    <p:restoredTop sz="95958"/>
  </p:normalViewPr>
  <p:slideViewPr>
    <p:cSldViewPr snapToGrid="0" snapToObjects="1">
      <p:cViewPr>
        <p:scale>
          <a:sx n="111" d="100"/>
          <a:sy n="111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A2D7A-0803-3741-851F-40B68D635F0B}" type="datetimeFigureOut">
              <a:t>2022/1/21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289BB-45D9-E843-887E-0C4DE89B47F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898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289BB-45D9-E843-887E-0C4DE89B47F9}" type="slidenum"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6480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289BB-45D9-E843-887E-0C4DE89B47F9}" type="slidenum"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786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289BB-45D9-E843-887E-0C4DE89B47F9}" type="slidenum"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4938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289BB-45D9-E843-887E-0C4DE89B47F9}" type="slidenum"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75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40332-27C6-E54B-8A54-8C066E521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11FF23-D3C2-0248-A557-695449EA1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818FF-548C-754C-9F02-4E3D26D8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D1FF-AE13-D949-9AA7-CA2B6D4F5965}" type="datetime1">
              <a:t>2022/1/21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9DA13-26A5-7D40-8B85-5DE8E089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7F88DA-38E5-574C-BEA3-10F5A5213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67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BC934-5948-D540-96B7-839B566C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02F3A7-05A4-2A4A-ACB0-C9DD1FA88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6CE82D-D753-6246-BEE9-8C8B4F2F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AF53-1BBD-7046-9D9D-F1054F57D932}" type="datetime1">
              <a:t>2022/1/21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12296E-CAEA-564A-908F-84A4EAFA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9F7585-F069-494F-8383-B5BAEF92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71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38EC0D-73D6-A84F-953F-03D951504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3C84B9-C286-6D44-B004-18016B7A3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E228E6-B28F-C243-8DF6-CE56523A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D94F-9430-A941-8803-EBDE1FF7C814}" type="datetime1">
              <a:t>2022/1/21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77E910-FB20-274A-BD5F-1B816564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D6E68D-4D08-9A41-85B1-6C07E1BB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75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6F175-05B1-EA47-8020-2F576C2A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D686A5-BE2E-C949-9B15-2D2B00860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F6102-01EA-614A-B5FD-90061C9D1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176A-D55A-EC4C-8587-842E60670E3A}" type="datetime1">
              <a:t>2022/1/21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7C527F-5CF5-ED41-AF3D-89F61F51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C646B-EB0D-AD4A-9142-598D28DD1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0885" y="6383111"/>
            <a:ext cx="544286" cy="365125"/>
          </a:xfrm>
        </p:spPr>
        <p:txBody>
          <a:bodyPr/>
          <a:lstStyle>
            <a:lvl1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F37EE8-98CE-1B43-8FA2-856FBD00F454}" type="slidenum">
              <a:rPr lang="en-US" altLang="zh-CN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905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B4D9C-C54C-A649-8009-296FA3C30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CEAC7-325C-2A46-951E-CC9682D04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67C989-A5B3-0043-B2D9-43A5E80D6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D408-E410-404F-B892-A0DCAA4FCDA8}" type="datetime1">
              <a:t>2022/1/21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52B85-5F24-DE47-9A19-59E1E6DA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D7D52-A111-5F4F-A0C1-29D7F816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717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EAD4E-84DA-E34D-A719-F099ED25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75588-8A30-2D47-8AB5-BB9AD924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E9C524-7DC8-7849-BEF5-D5F2B477F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348FCC-1F14-484E-BBFA-0A2E364C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C926-D76F-1F46-BE5E-27EEA3AF4CA4}" type="datetime1">
              <a:t>2022/1/21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5A2E85-B327-4144-A155-65EFC75C2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3D070E-8D74-2B42-8158-91C62589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76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DC8FB-5CEE-004F-AE49-2E56B9602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B557CB-FE7E-E24B-82D1-564F459CF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EB9C96-3F3E-1545-BC4E-6106FDC99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ED2BB1-16EA-E14B-8D4B-873200284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A6F709-1C79-4D4D-B027-A1C112D64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3F9445-2CE4-0A45-8B31-6119E69D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F7C9-C0F0-C142-AA69-20CF0EE6D53A}" type="datetime1">
              <a:t>2022/1/21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0C88EC0-DBE6-194A-B20A-4303E383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C51F87-C528-CD4B-B0BF-426CA09CB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43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9A015-E3E6-7147-BA55-1CA1CB91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CB3BF3-AE11-CF47-B682-E15E2650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5B67-905D-3440-9198-CB8EDE989C8F}" type="datetime1">
              <a:t>2022/1/21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FE2BD9-746D-1C47-976E-F2B5A609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B5FFA7-85B1-4641-B879-3F13D361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40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FC9ECE-52D3-FA4F-8562-7407005E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1CF9-16BB-714F-B780-0E21643FB649}" type="datetime1">
              <a:t>2022/1/21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9EE8E6-AB01-744B-9C44-85559A1F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4B127F-6CD2-1D42-89CB-D34668FC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007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09784-16C7-D044-9F9E-95B6EE24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D69D2-7291-BB42-A017-09B6CA527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0ACC7B-F6F5-B445-9219-CC44FA6A1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68C1FC-E681-FA48-B38D-5BAD9F7D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0777-5D19-8F4B-8CBF-78452435B8AF}" type="datetime1">
              <a:t>2022/1/21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FB4A54-D922-6F46-B509-6C195D18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681968-4F73-0041-B253-1EDF10A4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39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A6AC0-BC0F-6C49-812E-B4C5F9DF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7A5CA3-6E36-5142-AA2E-0FC910096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1DA9B4-FEE0-D047-9963-6D3A30757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607AEB-7B22-D547-9AC0-0DE4506B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EAF8-B695-654A-8842-BEBF1BAA39EC}" type="datetime1">
              <a:t>2022/1/21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3397B4-3839-0744-B8A7-8D559DF39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794C7F-13FF-5C42-B68D-48C18833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70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4D7C700-CFAC-AB4D-B8D3-5F3E380C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03447A-C118-4946-9EC2-67B52F51B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90542D-E155-B04B-9396-568E4A1EC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36590-E016-004C-BAAF-9E7BBD39344B}" type="datetime1">
              <a:t>2022/1/21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3B7DBA-4AA6-8341-9204-966650BCC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C7047-AEE7-0040-8B0D-08B7DA0C1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37EE8-98CE-1B43-8FA2-856FBD00F4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74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64.sv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svg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0C62A-B928-1746-A4D1-F038100B6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49627"/>
            <a:ext cx="12192000" cy="782638"/>
          </a:xfrm>
        </p:spPr>
        <p:txBody>
          <a:bodyPr>
            <a:normAutofit/>
          </a:bodyPr>
          <a:lstStyle/>
          <a:p>
            <a:r>
              <a:rPr lang="en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with Differential Privacy</a:t>
            </a:r>
            <a:endParaRPr kumimoji="1" lang="zh-CN" alt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41AD4F-F99F-8A4A-BA52-5E0516580AD6}"/>
              </a:ext>
            </a:extLst>
          </p:cNvPr>
          <p:cNvSpPr/>
          <p:nvPr/>
        </p:nvSpPr>
        <p:spPr>
          <a:xfrm>
            <a:off x="597879" y="3450428"/>
            <a:ext cx="11066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23rd ACM Conference on Computer and Communications Security (CCS 2016)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82B647-F64A-F842-A660-B08EF77F2A0D}"/>
              </a:ext>
            </a:extLst>
          </p:cNvPr>
          <p:cNvSpPr txBox="1"/>
          <p:nvPr/>
        </p:nvSpPr>
        <p:spPr>
          <a:xfrm>
            <a:off x="4935415" y="5691897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张文博  </a:t>
            </a:r>
            <a:r>
              <a:rPr kumimoji="1" lang="en-US" altLang="zh-CN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2022.01.21</a:t>
            </a:r>
            <a:endParaRPr kumimoji="1" lang="zh-CN" altLang="en-US" b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FF26F43F-0A75-014C-AE9B-848F4880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0885" y="6383111"/>
            <a:ext cx="544286" cy="365125"/>
          </a:xfrm>
        </p:spPr>
        <p:txBody>
          <a:bodyPr vert="horz" lIns="91440" tIns="45720" rIns="91440" bIns="45720" rtlCol="0" anchor="ctr"/>
          <a:lstStyle/>
          <a:p>
            <a:fld id="{75F37EE8-98CE-1B43-8FA2-856FBD00F454}" type="slidenum"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pPr/>
              <a:t>1</a:t>
            </a:fld>
            <a:endParaRPr lang="zh-CN" alt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323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9696F08-88B1-8B45-95E9-BC51AEDEBFEA}"/>
              </a:ext>
            </a:extLst>
          </p:cNvPr>
          <p:cNvSpPr txBox="1"/>
          <p:nvPr/>
        </p:nvSpPr>
        <p:spPr>
          <a:xfrm>
            <a:off x="363415" y="269631"/>
            <a:ext cx="8280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：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Deep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Learning</a:t>
            </a:r>
            <a:endParaRPr lang="en" altLang="zh-C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785CE-F12F-4A43-8BF6-CD1938CC3B39}"/>
              </a:ext>
            </a:extLst>
          </p:cNvPr>
          <p:cNvSpPr/>
          <p:nvPr/>
        </p:nvSpPr>
        <p:spPr>
          <a:xfrm>
            <a:off x="934975" y="1171935"/>
            <a:ext cx="10553639" cy="4588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 practice, the minimization is often done by the mini-batch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 (SGD)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algorithm. </a:t>
            </a:r>
          </a:p>
          <a:p>
            <a:pPr marL="457200" indent="-457200" algn="just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 this algorithm, at each step, one forms a batch B of random examples and computes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as an estimation to the gradient 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l-GR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updated following the gradient direction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−g</a:t>
            </a:r>
            <a:r>
              <a:rPr lang="en" altLang="zh-CN" sz="2800" b="1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towards a local minimum. 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endParaRPr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4A8BF80-8D0E-2A4E-8559-9FA61E1FD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7561" y="2880902"/>
            <a:ext cx="3606272" cy="68549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042F7C4C-AEEE-5A43-9378-C249B94D5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9196" y="3564770"/>
            <a:ext cx="933095" cy="291592"/>
          </a:xfrm>
          <a:prstGeom prst="rect">
            <a:avLst/>
          </a:prstGeom>
        </p:spPr>
      </p:pic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0CA622D7-0DC0-DB41-BFEE-4162B24463F2}"/>
              </a:ext>
            </a:extLst>
          </p:cNvPr>
          <p:cNvSpPr/>
          <p:nvPr/>
        </p:nvSpPr>
        <p:spPr>
          <a:xfrm>
            <a:off x="7511816" y="4999169"/>
            <a:ext cx="3072384" cy="655067"/>
          </a:xfrm>
          <a:prstGeom prst="wedgeRoundRectCallout">
            <a:avLst>
              <a:gd name="adj1" fmla="val 16072"/>
              <a:gd name="adj2" fmla="val -93839"/>
              <a:gd name="adj3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7417D27-EE00-0E4E-9C9C-0E5878FA0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634" y="5169985"/>
            <a:ext cx="2658110" cy="34671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06555A-127D-894E-8723-D4F5C1FD6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9"/>
          <a:stretch/>
        </p:blipFill>
        <p:spPr bwMode="auto">
          <a:xfrm>
            <a:off x="3792633" y="4720432"/>
            <a:ext cx="2414516" cy="186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972FC5-4E41-8E42-AC80-C31E2146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232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88FBBE-0600-E94D-AF09-7863E6EE4EB3}"/>
              </a:ext>
            </a:extLst>
          </p:cNvPr>
          <p:cNvSpPr txBox="1"/>
          <p:nvPr/>
        </p:nvSpPr>
        <p:spPr>
          <a:xfrm>
            <a:off x="363415" y="269631"/>
            <a:ext cx="12291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ur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 A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pproch—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Differentially Private SGD Algorithm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054AD-3539-5D48-8E8E-77D19CC2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1" y="1133856"/>
            <a:ext cx="6670488" cy="54545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4F8E951-FEF4-834D-91E4-A125629BFE26}"/>
              </a:ext>
            </a:extLst>
          </p:cNvPr>
          <p:cNvSpPr/>
          <p:nvPr/>
        </p:nvSpPr>
        <p:spPr>
          <a:xfrm>
            <a:off x="7000705" y="1114481"/>
            <a:ext cx="4999601" cy="5423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 clipping: 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If ∥g∥</a:t>
            </a:r>
            <a:r>
              <a:rPr lang="en" altLang="zh-CN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≤ C,  g is preserved,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preserved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Per-layer and time-dependent parameters 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 multi-layer neural networks, we </a:t>
            </a:r>
            <a:r>
              <a:rPr lang="en" altLang="zh-CN" sz="20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each layer separately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which allows setting different clipping thresholds C and noise scales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 layers. </a:t>
            </a:r>
            <a:endParaRPr lang="en" altLang="zh-CN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Lots: </a:t>
            </a:r>
          </a:p>
          <a:p>
            <a:pPr algn="just">
              <a:lnSpc>
                <a:spcPct val="150000"/>
              </a:lnSpc>
            </a:pP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perform the computation in batches, then </a:t>
            </a:r>
            <a:r>
              <a:rPr lang="en" altLang="zh-CN" sz="20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several batches into a lot 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 adding noise.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atch size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much smaller than lot size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76F7758-6BC0-1540-92B5-F466E3818085}"/>
              </a:ext>
            </a:extLst>
          </p:cNvPr>
          <p:cNvCxnSpPr>
            <a:cxnSpLocks/>
          </p:cNvCxnSpPr>
          <p:nvPr/>
        </p:nvCxnSpPr>
        <p:spPr>
          <a:xfrm flipV="1">
            <a:off x="6826131" y="1195324"/>
            <a:ext cx="0" cy="53428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AD331D9D-62D7-444C-8409-195742BDAE89}"/>
              </a:ext>
            </a:extLst>
          </p:cNvPr>
          <p:cNvCxnSpPr>
            <a:cxnSpLocks/>
          </p:cNvCxnSpPr>
          <p:nvPr/>
        </p:nvCxnSpPr>
        <p:spPr>
          <a:xfrm flipV="1">
            <a:off x="330217" y="1194702"/>
            <a:ext cx="0" cy="53428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2D918B-FA46-C544-9734-BB14FAA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592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88FBBE-0600-E94D-AF09-7863E6EE4EB3}"/>
              </a:ext>
            </a:extLst>
          </p:cNvPr>
          <p:cNvSpPr txBox="1"/>
          <p:nvPr/>
        </p:nvSpPr>
        <p:spPr>
          <a:xfrm>
            <a:off x="363415" y="269631"/>
            <a:ext cx="11828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ur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 A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pproch—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Moments Accountant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6A7CD4-98E4-E04B-901F-D2D2C072AEA2}"/>
              </a:ext>
            </a:extLst>
          </p:cNvPr>
          <p:cNvSpPr txBox="1"/>
          <p:nvPr/>
        </p:nvSpPr>
        <p:spPr>
          <a:xfrm>
            <a:off x="389542" y="942515"/>
            <a:ext cx="929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sz="28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Supplement: Composition Theory in Differential Privacy</a:t>
            </a: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B3E709-8913-4B46-9597-8B0A1F2E04CD}"/>
              </a:ext>
            </a:extLst>
          </p:cNvPr>
          <p:cNvSpPr/>
          <p:nvPr/>
        </p:nvSpPr>
        <p:spPr>
          <a:xfrm>
            <a:off x="389542" y="2936796"/>
            <a:ext cx="9788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Composition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onsider dependencies between query functions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40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FC062-B2AB-E547-98E3-92496A08C8BD}"/>
              </a:ext>
            </a:extLst>
          </p:cNvPr>
          <p:cNvSpPr/>
          <p:nvPr/>
        </p:nvSpPr>
        <p:spPr>
          <a:xfrm>
            <a:off x="389542" y="1572601"/>
            <a:ext cx="1035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Composition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consider dependencies between query functions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40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B249942-24AA-D74E-8B34-3BFE73E749AA}"/>
              </a:ext>
            </a:extLst>
          </p:cNvPr>
          <p:cNvSpPr/>
          <p:nvPr/>
        </p:nvSpPr>
        <p:spPr>
          <a:xfrm>
            <a:off x="755302" y="3387088"/>
            <a:ext cx="4077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Navie Composition Throrem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3216DC-B599-F740-BBF5-730A9808AC2C}"/>
              </a:ext>
            </a:extLst>
          </p:cNvPr>
          <p:cNvSpPr/>
          <p:nvPr/>
        </p:nvSpPr>
        <p:spPr>
          <a:xfrm>
            <a:off x="755302" y="4652445"/>
            <a:ext cx="4164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Composition Throrem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EE8946-065A-C544-B9E9-FC3589C07941}"/>
              </a:ext>
            </a:extLst>
          </p:cNvPr>
          <p:cNvSpPr txBox="1"/>
          <p:nvPr/>
        </p:nvSpPr>
        <p:spPr>
          <a:xfrm>
            <a:off x="868338" y="1994178"/>
            <a:ext cx="10357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𝜀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-differential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privacy.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provides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4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𝜀</a:t>
            </a:r>
            <a:r>
              <a:rPr lang="en-US" altLang="zh-CN" sz="2400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)-differential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privacy.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FDC3E7-ECED-AC4C-81F0-B8D903EE5643}"/>
              </a:ext>
            </a:extLst>
          </p:cNvPr>
          <p:cNvSpPr txBox="1"/>
          <p:nvPr/>
        </p:nvSpPr>
        <p:spPr>
          <a:xfrm>
            <a:off x="1079375" y="3790664"/>
            <a:ext cx="10755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𝜀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-differentially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mechanisms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satisfies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𝜀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-differential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-fold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composition.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A1480F-DA41-E74D-986B-4A2850EC227F}"/>
              </a:ext>
            </a:extLst>
          </p:cNvPr>
          <p:cNvSpPr txBox="1"/>
          <p:nvPr/>
        </p:nvSpPr>
        <p:spPr>
          <a:xfrm>
            <a:off x="1117635" y="5080265"/>
            <a:ext cx="1071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𝜀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𝛿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𝜀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𝛿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)-differential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mechanisms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satisfies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𝜀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′,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𝛿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𝛿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′)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-differential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k-fold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for: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0136C3DE-266C-004B-A8D8-EAA35227F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0989" y="5959031"/>
            <a:ext cx="4630022" cy="60832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EC6055-E668-DB40-B137-88080A94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992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88FBBE-0600-E94D-AF09-7863E6EE4EB3}"/>
              </a:ext>
            </a:extLst>
          </p:cNvPr>
          <p:cNvSpPr txBox="1"/>
          <p:nvPr/>
        </p:nvSpPr>
        <p:spPr>
          <a:xfrm>
            <a:off x="363415" y="269631"/>
            <a:ext cx="12291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ur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 A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pproch—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Moments Accountant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39640F-E294-A844-A12A-6607B3CC6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329" y="1121066"/>
                <a:ext cx="11599604" cy="13075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457200" lvl="0" indent="-457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zh-CN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Gaussian noise</a:t>
                </a:r>
                <a:r>
                  <a:rPr lang="en-US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we choose </a:t>
                </a:r>
                <a:r>
                  <a:rPr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</a:t>
                </a:r>
                <a:r>
                  <a:rPr lang="en-US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step </a:t>
                </a:r>
                <a:r>
                  <a:rPr lang="zh-CN" altLang="zh-CN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l-GR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zh-CN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differentially private with respect to the lot</a:t>
                </a:r>
                <a:r>
                  <a:rPr lang="en-US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zh-CN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39640F-E294-A844-A12A-6607B3CC6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329" y="1121066"/>
                <a:ext cx="11599604" cy="1307537"/>
              </a:xfrm>
              <a:prstGeom prst="rect">
                <a:avLst/>
              </a:prstGeom>
              <a:blipFill>
                <a:blip r:embed="rId3"/>
                <a:stretch>
                  <a:fillRect l="-985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page3image41769344">
            <a:extLst>
              <a:ext uri="{FF2B5EF4-FFF2-40B4-BE49-F238E27FC236}">
                <a16:creationId xmlns:a16="http://schemas.microsoft.com/office/drawing/2014/main" id="{CAB2DDAC-171E-ED4B-8135-7A2368F9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96" y="2628900"/>
            <a:ext cx="406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A6563D6-8AD0-7447-9F9E-81BB7F381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4121" y="1121066"/>
            <a:ext cx="1606775" cy="6603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68C2FD-E3B3-5543-9F47-1088C4638EC3}"/>
              </a:ext>
            </a:extLst>
          </p:cNvPr>
          <p:cNvSpPr/>
          <p:nvPr/>
        </p:nvSpPr>
        <p:spPr>
          <a:xfrm>
            <a:off x="408330" y="2572152"/>
            <a:ext cx="11359874" cy="1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ith respect to the full database where 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q = L</a:t>
            </a:r>
            <a:r>
              <a:rPr lang="zh-CN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each step is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O(q</a:t>
            </a:r>
            <a:r>
              <a:rPr lang="el-GR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l-GR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differentially private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963D570-2585-6B4B-9E3E-A42F1D220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516148"/>
              </p:ext>
            </p:extLst>
          </p:nvPr>
        </p:nvGraphicFramePr>
        <p:xfrm>
          <a:off x="322873" y="4110508"/>
          <a:ext cx="11599605" cy="21335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3868">
                  <a:extLst>
                    <a:ext uri="{9D8B030D-6E8A-4147-A177-3AD203B41FA5}">
                      <a16:colId xmlns:a16="http://schemas.microsoft.com/office/drawing/2014/main" val="2523723082"/>
                    </a:ext>
                  </a:extLst>
                </a:gridCol>
                <a:gridCol w="4125197">
                  <a:extLst>
                    <a:ext uri="{9D8B030D-6E8A-4147-A177-3AD203B41FA5}">
                      <a16:colId xmlns:a16="http://schemas.microsoft.com/office/drawing/2014/main" val="1743699524"/>
                    </a:ext>
                  </a:extLst>
                </a:gridCol>
                <a:gridCol w="4430540">
                  <a:extLst>
                    <a:ext uri="{9D8B030D-6E8A-4147-A177-3AD203B41FA5}">
                      <a16:colId xmlns:a16="http://schemas.microsoft.com/office/drawing/2014/main" val="2861769067"/>
                    </a:ext>
                  </a:extLst>
                </a:gridCol>
              </a:tblGrid>
              <a:tr h="5333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Throrem</a:t>
                      </a:r>
                      <a:endParaRPr lang="zh-CN" altLang="en-US" sz="20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0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After</a:t>
                      </a:r>
                      <a:r>
                        <a:rPr lang="zh-CN" altLang="en-US" sz="20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" altLang="zh-CN" sz="20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</a:t>
                      </a:r>
                      <a:r>
                        <a:rPr lang="zh-CN" altLang="en-US" sz="20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20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iterations,</a:t>
                      </a:r>
                      <a:r>
                        <a:rPr lang="zh-CN" altLang="en-US" sz="20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20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the</a:t>
                      </a:r>
                      <a:r>
                        <a:rPr lang="zh-CN" altLang="en-US" sz="20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" altLang="zh-CN" sz="20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constraint</a:t>
                      </a:r>
                      <a:endParaRPr lang="zh-CN" altLang="en-US" sz="20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0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Features considered</a:t>
                      </a:r>
                      <a:endParaRPr lang="zh-CN" altLang="en-US" sz="2000" b="1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622414"/>
                  </a:ext>
                </a:extLst>
              </a:tr>
              <a:tr h="5333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Navie Composition Throrem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Range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Privacy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677017"/>
                  </a:ext>
                </a:extLst>
              </a:tr>
              <a:tr h="5333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 Composition Throrem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Range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Privacy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E(Privacy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582345"/>
                  </a:ext>
                </a:extLst>
              </a:tr>
              <a:tr h="5333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Moments Accountant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Moment Generating Function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Privacy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Loss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970433"/>
                  </a:ext>
                </a:extLst>
              </a:tr>
            </a:tbl>
          </a:graphicData>
        </a:graphic>
      </p:graphicFrame>
      <p:pic>
        <p:nvPicPr>
          <p:cNvPr id="11" name="图形 10">
            <a:extLst>
              <a:ext uri="{FF2B5EF4-FFF2-40B4-BE49-F238E27FC236}">
                <a16:creationId xmlns:a16="http://schemas.microsoft.com/office/drawing/2014/main" id="{E28B2F01-2F96-B34B-9DB9-6796423D1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9622" y="4756119"/>
            <a:ext cx="2863863" cy="318207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14CAF354-F0DC-2B4E-B39D-A619AB7AF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8610" y="5228144"/>
            <a:ext cx="3298133" cy="439751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75CB84AB-01F1-4142-83D6-35B426D8E8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05198" y="5786878"/>
            <a:ext cx="2653451" cy="37024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36A987-6B4B-4447-8A9B-479A9278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3679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D8AAEDC0-D470-B344-8B10-56B51D6BDCD2}"/>
              </a:ext>
            </a:extLst>
          </p:cNvPr>
          <p:cNvSpPr/>
          <p:nvPr/>
        </p:nvSpPr>
        <p:spPr>
          <a:xfrm>
            <a:off x="824630" y="4324698"/>
            <a:ext cx="8374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or a random variable </a:t>
            </a:r>
            <a:r>
              <a:rPr lang="zh-CN" alt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476486A-6EAD-C248-B9FD-60A20D8C2620}"/>
              </a:ext>
            </a:extLst>
          </p:cNvPr>
          <p:cNvSpPr/>
          <p:nvPr/>
        </p:nvSpPr>
        <p:spPr>
          <a:xfrm>
            <a:off x="757825" y="4225991"/>
            <a:ext cx="10609545" cy="98181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E4FA75-24AB-5D47-A9DA-8757D4CBA3DE}"/>
              </a:ext>
            </a:extLst>
          </p:cNvPr>
          <p:cNvSpPr/>
          <p:nvPr/>
        </p:nvSpPr>
        <p:spPr>
          <a:xfrm>
            <a:off x="307048" y="1075905"/>
            <a:ext cx="11667834" cy="96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More specifically, for neighboring databases 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d,</a:t>
            </a:r>
            <a:r>
              <a:rPr lang="zh-CN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d′ ∈ D</a:t>
            </a:r>
            <a:r>
              <a:rPr lang="en" altLang="zh-CN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a mechanism 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auxiliary input 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aux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and an outcome 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o ∈ R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define the privacy loss at 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F2762D45-A30D-714E-A1B5-5EF7379CD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2762" y="2042773"/>
            <a:ext cx="4826475" cy="60646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9B57F25-FA05-7947-AA85-55D1470CC2EE}"/>
              </a:ext>
            </a:extLst>
          </p:cNvPr>
          <p:cNvSpPr/>
          <p:nvPr/>
        </p:nvSpPr>
        <p:spPr>
          <a:xfrm>
            <a:off x="307048" y="2721114"/>
            <a:ext cx="11667834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 a given mechanism 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we define the </a:t>
            </a:r>
            <a:r>
              <a:rPr lang="el-GR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moment </a:t>
            </a:r>
            <a:r>
              <a:rPr lang="el-GR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" altLang="zh-CN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λ;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aux,d,d′) 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 the log of the moment generating function evaluated at the value </a:t>
            </a:r>
            <a:r>
              <a:rPr lang="el-GR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l-GR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06D2C8-33B7-AB47-B62A-1D72977C9FC7}"/>
              </a:ext>
            </a:extLst>
          </p:cNvPr>
          <p:cNvSpPr txBox="1"/>
          <p:nvPr/>
        </p:nvSpPr>
        <p:spPr>
          <a:xfrm>
            <a:off x="363415" y="269631"/>
            <a:ext cx="12291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ur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 A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pproch—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Moments Accountant 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5E5F1FC-446B-4549-A6FC-0EC16A1B4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6125" y="3778367"/>
            <a:ext cx="7069680" cy="31420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63C0DAF-EE3C-3147-91F4-321BBE3E44F3}"/>
              </a:ext>
            </a:extLst>
          </p:cNvPr>
          <p:cNvSpPr/>
          <p:nvPr/>
        </p:nvSpPr>
        <p:spPr>
          <a:xfrm>
            <a:off x="363414" y="5405704"/>
            <a:ext cx="119747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prove privacy guarantees, it is useful to bound all possible </a:t>
            </a:r>
            <a:r>
              <a:rPr lang="el-GR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" altLang="zh-CN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λ;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aux,d,d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define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82C9DC35-CE78-6C47-BC19-1A371B8F7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3089" y="5881919"/>
            <a:ext cx="4325822" cy="5445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55934A-9E35-0B4F-8BCD-4DBDFC4D5A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4360" y="4300026"/>
            <a:ext cx="3738952" cy="371089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7218F236-1005-9745-9FF7-08BC2516F6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2569" y="4359783"/>
            <a:ext cx="1761039" cy="25157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8896413-9556-D64B-BBDA-405846F0A69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-1781" b="50880"/>
          <a:stretch/>
        </p:blipFill>
        <p:spPr>
          <a:xfrm>
            <a:off x="894963" y="4821662"/>
            <a:ext cx="5010411" cy="3687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4073227-9663-5947-9CA5-15E81511C19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009" t="58142" r="29941" b="786"/>
          <a:stretch/>
        </p:blipFill>
        <p:spPr>
          <a:xfrm>
            <a:off x="5830217" y="4794597"/>
            <a:ext cx="2956143" cy="308305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DF27BEAF-B4F6-4148-8610-CE85845717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12442" y="4359783"/>
            <a:ext cx="1918934" cy="463191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F2630211-3CC2-7443-A02F-1A8EC150F5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46262" y="4855258"/>
            <a:ext cx="1289433" cy="202264"/>
          </a:xfrm>
          <a:prstGeom prst="rect">
            <a:avLst/>
          </a:prstGeom>
        </p:spPr>
      </p:pic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EEFD3525-F7A0-354A-A13C-735DB2AF987D}"/>
              </a:ext>
            </a:extLst>
          </p:cNvPr>
          <p:cNvCxnSpPr/>
          <p:nvPr/>
        </p:nvCxnSpPr>
        <p:spPr>
          <a:xfrm>
            <a:off x="8993688" y="4225991"/>
            <a:ext cx="0" cy="981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11D1C3-81D2-1541-A899-81EA420B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49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006D2C8-33B7-AB47-B62A-1D72977C9FC7}"/>
              </a:ext>
            </a:extLst>
          </p:cNvPr>
          <p:cNvSpPr txBox="1"/>
          <p:nvPr/>
        </p:nvSpPr>
        <p:spPr>
          <a:xfrm>
            <a:off x="363415" y="269631"/>
            <a:ext cx="12291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ur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 A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pproch—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Moments Accountant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70C3D8-F979-8549-A7FA-CAE4EF63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5" y="1326454"/>
            <a:ext cx="68453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54C3E5E-CA9D-B547-8494-76F87EF498E4}"/>
              </a:ext>
            </a:extLst>
          </p:cNvPr>
          <p:cNvSpPr/>
          <p:nvPr/>
        </p:nvSpPr>
        <p:spPr>
          <a:xfrm>
            <a:off x="275734" y="4917674"/>
            <a:ext cx="4130969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 suffices to compute, or bound, </a:t>
            </a:r>
            <a:r>
              <a:rPr lang="el-GR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" altLang="zh-CN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λ) 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at each step and sum them to bound the moments of 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E1381C-A8A7-F744-B67A-F37DCDFE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332" y="5066291"/>
            <a:ext cx="2589336" cy="127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8DE851-FFD2-AE4F-B9D5-E9DDB4805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205" y="1083516"/>
            <a:ext cx="3640017" cy="5623991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0C3DB13-2E06-0343-8BD8-90B9ACA6A8FC}"/>
              </a:ext>
            </a:extLst>
          </p:cNvPr>
          <p:cNvCxnSpPr>
            <a:cxnSpLocks/>
          </p:cNvCxnSpPr>
          <p:nvPr/>
        </p:nvCxnSpPr>
        <p:spPr>
          <a:xfrm flipH="1" flipV="1">
            <a:off x="5448822" y="4396636"/>
            <a:ext cx="899727" cy="6696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500A12-AFA4-7643-80FB-1330770A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633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B9C7CA-1E10-AF4F-AAF5-8C7D66BDB927}"/>
              </a:ext>
            </a:extLst>
          </p:cNvPr>
          <p:cNvSpPr/>
          <p:nvPr/>
        </p:nvSpPr>
        <p:spPr>
          <a:xfrm>
            <a:off x="454888" y="1112983"/>
            <a:ext cx="11282223" cy="3246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main challenge that remains is to </a:t>
            </a:r>
            <a:r>
              <a:rPr lang="en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 the value </a:t>
            </a:r>
            <a:r>
              <a:rPr lang="el-GR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" altLang="zh-CN" sz="2800" i="1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λ) </a:t>
            </a:r>
            <a:r>
              <a:rPr lang="en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step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Let </a:t>
            </a:r>
            <a:r>
              <a:rPr lang="el-GR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denote the probability density function (pdf) of </a:t>
            </a:r>
            <a:r>
              <a:rPr lang="en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N(0, </a:t>
            </a:r>
            <a:r>
              <a:rPr lang="el-GR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CN" sz="2800" i="1" baseline="30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i="1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denote the pdf of </a:t>
            </a:r>
            <a:r>
              <a:rPr lang="en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N(1, </a:t>
            </a:r>
            <a:r>
              <a:rPr lang="el-GR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CN" sz="2800" i="1" baseline="30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i="1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l-GR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be the mixture of two Gaussians </a:t>
            </a:r>
            <a:r>
              <a:rPr lang="el-GR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 = (1 − </a:t>
            </a:r>
            <a:r>
              <a:rPr lang="en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q)</a:t>
            </a:r>
            <a:r>
              <a:rPr lang="el-GR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zh-CN" sz="2800" i="1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l-GR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l-GR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zh-CN" sz="2800" i="1" baseline="-25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Then we need to compute </a:t>
            </a:r>
            <a:r>
              <a:rPr lang="el-GR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α(λ) = </a:t>
            </a:r>
            <a:r>
              <a:rPr lang="en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max(E1 , E2 )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A5DA72-C8CC-9240-B5A6-3D6071123377}"/>
              </a:ext>
            </a:extLst>
          </p:cNvPr>
          <p:cNvSpPr txBox="1"/>
          <p:nvPr/>
        </p:nvSpPr>
        <p:spPr>
          <a:xfrm>
            <a:off x="363415" y="269631"/>
            <a:ext cx="12291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ur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 A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pproch—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Moments Accountant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A191B1-A425-CE4B-8480-A8D9D43F79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65998" y="4547795"/>
            <a:ext cx="4886714" cy="12856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13577C-8A91-D148-9CD8-450B7DD0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517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BA5DA72-C8CC-9240-B5A6-3D6071123377}"/>
              </a:ext>
            </a:extLst>
          </p:cNvPr>
          <p:cNvSpPr txBox="1"/>
          <p:nvPr/>
        </p:nvSpPr>
        <p:spPr>
          <a:xfrm>
            <a:off x="363415" y="269631"/>
            <a:ext cx="12291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ur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 A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pproch—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Moments Accountant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3CCF4E-8196-7547-9888-461A4B4D698A}"/>
              </a:ext>
            </a:extLst>
          </p:cNvPr>
          <p:cNvSpPr/>
          <p:nvPr/>
        </p:nvSpPr>
        <p:spPr>
          <a:xfrm>
            <a:off x="505129" y="3234899"/>
            <a:ext cx="10638492" cy="1598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There exist constants c</a:t>
            </a:r>
            <a:r>
              <a:rPr lang="en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and c</a:t>
            </a:r>
            <a:r>
              <a:rPr lang="en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so that given the sampling probability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 q = L/N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and the number of steps T, for any </a:t>
            </a:r>
            <a:r>
              <a:rPr lang="el-GR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ε &lt; 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zh-CN" sz="2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Algorithm 1 is (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ε,δ)-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differentially private for any 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δ &gt; 0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if we choose 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3BA18874-98DD-7740-B641-A99C8A529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6231" y="5041949"/>
            <a:ext cx="3538905" cy="94370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E807AB-F632-F846-9CC1-97D54A4F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17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60AF63-0D65-9D49-B9A6-88BDF0EDA424}"/>
              </a:ext>
            </a:extLst>
          </p:cNvPr>
          <p:cNvSpPr/>
          <p:nvPr/>
        </p:nvSpPr>
        <p:spPr>
          <a:xfrm>
            <a:off x="505129" y="1292443"/>
            <a:ext cx="5214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asymptotic bound of 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ɑ(λ):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72A0BA-27F3-8048-BB7A-6119CA7AF8E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10370" y="2009461"/>
            <a:ext cx="7751260" cy="7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33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BC25E8-0295-ED44-8549-744DE7620496}"/>
              </a:ext>
            </a:extLst>
          </p:cNvPr>
          <p:cNvSpPr/>
          <p:nvPr/>
        </p:nvSpPr>
        <p:spPr>
          <a:xfrm>
            <a:off x="584757" y="1285636"/>
            <a:ext cx="11287371" cy="4645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spcBef>
                <a:spcPts val="1800"/>
              </a:spcBef>
              <a:buFont typeface="Wingdings" pitchFamily="2" charset="2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hrough experiments, we observe that model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is more sensitive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parameters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such as batch size and noise level than to the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a neural network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lnSpc>
                <a:spcPct val="120000"/>
              </a:lnSpc>
              <a:spcBef>
                <a:spcPts val="1800"/>
              </a:spcBef>
              <a:buFont typeface="Wingdings" pitchFamily="2" charset="2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reasonable tradeoff is to take the number of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batches per epoch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to be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same order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as the desired number of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lnSpc>
                <a:spcPct val="120000"/>
              </a:lnSpc>
              <a:spcBef>
                <a:spcPts val="1800"/>
              </a:spcBef>
              <a:buFont typeface="Wingdings" pitchFamily="2" charset="2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e do find that there is a small benefit to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a relatively large learning rate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then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linearly decaying it to a smaller value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 a few epochs, and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keeping it constant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afterwards.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91EDB7-5A09-2F43-A12D-3116D6ACCA9E}"/>
              </a:ext>
            </a:extLst>
          </p:cNvPr>
          <p:cNvSpPr txBox="1"/>
          <p:nvPr/>
        </p:nvSpPr>
        <p:spPr>
          <a:xfrm>
            <a:off x="363415" y="269631"/>
            <a:ext cx="12291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ur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 A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pproch—</a:t>
            </a:r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Hyperparameter Tuning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7074C6-90B0-B745-A01C-79A2225F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714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291EDB7-5A09-2F43-A12D-3116D6ACCA9E}"/>
              </a:ext>
            </a:extLst>
          </p:cNvPr>
          <p:cNvSpPr txBox="1"/>
          <p:nvPr/>
        </p:nvSpPr>
        <p:spPr>
          <a:xfrm>
            <a:off x="58613" y="269631"/>
            <a:ext cx="12819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/>
              <a:t>Implementation</a:t>
            </a:r>
            <a:r>
              <a:rPr lang="en-US" altLang="zh-CN"/>
              <a:t>—</a:t>
            </a:r>
            <a:r>
              <a:rPr lang="en" altLang="zh-CN"/>
              <a:t>Principal component analysis (PCA)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736537-9F69-5145-8D06-CBD8BEF77694}"/>
              </a:ext>
            </a:extLst>
          </p:cNvPr>
          <p:cNvSpPr/>
          <p:nvPr/>
        </p:nvSpPr>
        <p:spPr>
          <a:xfrm>
            <a:off x="957946" y="1761481"/>
            <a:ext cx="10702834" cy="263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reducing a set of N-dimensional vectors to K-dimension is to select K unit orthonormal bases, so that after the original data is transformed to this set of bases, </a:t>
            </a:r>
            <a:r>
              <a:rPr lang="zh-CN" alt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covariance between each variable is 0, and the variance of the variables is as large as possible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(Under the constraint of orthogonality, take the largest K variances).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FCB13B-1FC3-994B-B480-78C7A5EB2A2F}"/>
              </a:ext>
            </a:extLst>
          </p:cNvPr>
          <p:cNvSpPr/>
          <p:nvPr/>
        </p:nvSpPr>
        <p:spPr>
          <a:xfrm>
            <a:off x="391885" y="4585775"/>
            <a:ext cx="1137062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i="0">
                <a:solidFill>
                  <a:srgbClr val="121212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将一组 </a:t>
            </a:r>
            <a:r>
              <a:rPr lang="en" altLang="zh-CN" sz="2400" b="1" i="0">
                <a:solidFill>
                  <a:srgbClr val="121212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N </a:t>
            </a:r>
            <a:r>
              <a:rPr lang="zh-CN" altLang="en-US" sz="2400" b="1" i="0">
                <a:solidFill>
                  <a:srgbClr val="121212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维向量降为 </a:t>
            </a:r>
            <a:r>
              <a:rPr lang="en" altLang="zh-CN" sz="2400" b="1" i="0">
                <a:solidFill>
                  <a:srgbClr val="121212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K </a:t>
            </a:r>
            <a:r>
              <a:rPr lang="zh-CN" altLang="en-US" sz="2400" b="1" i="0">
                <a:solidFill>
                  <a:srgbClr val="121212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维，其目标是选择 </a:t>
            </a:r>
            <a:r>
              <a:rPr lang="en" altLang="zh-CN" sz="2400" b="1" i="0">
                <a:solidFill>
                  <a:srgbClr val="121212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K </a:t>
            </a:r>
            <a:r>
              <a:rPr lang="zh-CN" altLang="en-US" sz="2400" b="1" i="0">
                <a:solidFill>
                  <a:srgbClr val="121212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个单位正交基，使得原始数据变换到这组基上后，各变量两两间协方差为 </a:t>
            </a:r>
            <a:r>
              <a:rPr lang="en-US" altLang="zh-CN" sz="2400" b="1" i="0">
                <a:solidFill>
                  <a:srgbClr val="121212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0</a:t>
            </a:r>
            <a:r>
              <a:rPr lang="zh-CN" altLang="en-US" sz="2400" b="1" i="0">
                <a:solidFill>
                  <a:srgbClr val="121212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，而变量方差则尽可能大（在正交的约束下，取最大的 </a:t>
            </a:r>
            <a:r>
              <a:rPr lang="en" altLang="zh-CN" sz="2400" b="1" i="0">
                <a:solidFill>
                  <a:srgbClr val="121212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K </a:t>
            </a:r>
            <a:r>
              <a:rPr lang="zh-CN" altLang="en-US" sz="2400" b="1" i="0">
                <a:solidFill>
                  <a:srgbClr val="121212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个方差）。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0C33E5-9A5B-C04A-A74C-74E1F33C40FB}"/>
              </a:ext>
            </a:extLst>
          </p:cNvPr>
          <p:cNvSpPr/>
          <p:nvPr/>
        </p:nvSpPr>
        <p:spPr>
          <a:xfrm>
            <a:off x="409303" y="1169295"/>
            <a:ext cx="23615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ain idea：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20D756-03E0-8345-98FD-AFFFE1C7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537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D53546-67AE-DF40-ABCF-E91D6350EF37}"/>
              </a:ext>
            </a:extLst>
          </p:cNvPr>
          <p:cNvSpPr txBox="1"/>
          <p:nvPr/>
        </p:nvSpPr>
        <p:spPr>
          <a:xfrm>
            <a:off x="363415" y="269631"/>
            <a:ext cx="2567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kumimoji="1" lang="zh-CN" altLang="en-US" sz="4000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BC7954-4EA6-9849-9BE0-323F57E9E032}"/>
              </a:ext>
            </a:extLst>
          </p:cNvPr>
          <p:cNvSpPr/>
          <p:nvPr/>
        </p:nvSpPr>
        <p:spPr>
          <a:xfrm>
            <a:off x="855785" y="1290099"/>
            <a:ext cx="10843846" cy="5131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has achieved remarkable results in many fields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used to train the model may contain sensitive information.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 develop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algorithmic techniques</a:t>
            </a:r>
            <a:r>
              <a:rPr lang="e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for learning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 develop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refined analysis of privacy costs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framework of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privacy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91EB09-5EA5-D645-94DB-616D9E1C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531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DA0374-9689-4D42-9A57-B866129AAE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560" y="2248568"/>
            <a:ext cx="3060700" cy="876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03C45C-B130-E141-B64D-378DC64B6D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7735" y="2259454"/>
            <a:ext cx="7683500" cy="87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98A69F-2C6B-4442-9721-8097B08656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714" y="1567413"/>
            <a:ext cx="4521200" cy="685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02B49B-DABE-874C-9CD4-B4F8BF06D5D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02287" y="1542013"/>
            <a:ext cx="2590800" cy="711200"/>
          </a:xfrm>
          <a:prstGeom prst="rect">
            <a:avLst/>
          </a:prstGeom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16516B1B-E913-2C44-96B4-384F869D0D56}"/>
              </a:ext>
            </a:extLst>
          </p:cNvPr>
          <p:cNvSpPr/>
          <p:nvPr/>
        </p:nvSpPr>
        <p:spPr>
          <a:xfrm>
            <a:off x="5288643" y="1756098"/>
            <a:ext cx="1776186" cy="261258"/>
          </a:xfrm>
          <a:prstGeom prst="rightArrow">
            <a:avLst>
              <a:gd name="adj1" fmla="val 25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E0887E-9C9A-8840-9448-B464E2BDE1F8}"/>
              </a:ext>
            </a:extLst>
          </p:cNvPr>
          <p:cNvSpPr txBox="1"/>
          <p:nvPr/>
        </p:nvSpPr>
        <p:spPr>
          <a:xfrm>
            <a:off x="5266871" y="1465651"/>
            <a:ext cx="189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kumimoji="1"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kumimoji="1"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 is large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D40CE4-3680-6A45-80AF-A0766008DB27}"/>
              </a:ext>
            </a:extLst>
          </p:cNvPr>
          <p:cNvSpPr txBox="1"/>
          <p:nvPr/>
        </p:nvSpPr>
        <p:spPr>
          <a:xfrm>
            <a:off x="471714" y="955950"/>
            <a:ext cx="747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For m-dimensional data a and b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large: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93C0D0-FC70-D44C-9EAE-480DFD775EB8}"/>
              </a:ext>
            </a:extLst>
          </p:cNvPr>
          <p:cNvSpPr txBox="1"/>
          <p:nvPr/>
        </p:nvSpPr>
        <p:spPr>
          <a:xfrm>
            <a:off x="3448119" y="2363552"/>
            <a:ext cx="5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⇒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2604134-D0D3-024A-878E-89061280EEB6}"/>
              </a:ext>
            </a:extLst>
          </p:cNvPr>
          <p:cNvSpPr/>
          <p:nvPr/>
        </p:nvSpPr>
        <p:spPr>
          <a:xfrm>
            <a:off x="471713" y="3185854"/>
            <a:ext cx="11143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a matrix composed of a group of </a:t>
            </a:r>
            <a:r>
              <a:rPr lang="en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basis vectors by rows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set </a:t>
            </a:r>
            <a:r>
              <a:rPr lang="en" altLang="zh-CN" sz="28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= PX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then 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is the data after the basis transformation of 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0FC28B8-DF18-2C41-B22D-F19DDF6B4E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1947" y="5637830"/>
            <a:ext cx="2791733" cy="115159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C4D8A56-5258-A045-885E-F49612AD3E80}"/>
              </a:ext>
            </a:extLst>
          </p:cNvPr>
          <p:cNvSpPr txBox="1"/>
          <p:nvPr/>
        </p:nvSpPr>
        <p:spPr>
          <a:xfrm>
            <a:off x="471713" y="4748639"/>
            <a:ext cx="1148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n×n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real symmetric matrix must find n unit orthogonal eigenvectors. Let these n eigenvectors be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,...,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(column vector),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,...,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B83BCFE-4D7B-944F-A0ED-B661F9096F40}"/>
              </a:ext>
            </a:extLst>
          </p:cNvPr>
          <p:cNvSpPr txBox="1"/>
          <p:nvPr/>
        </p:nvSpPr>
        <p:spPr>
          <a:xfrm>
            <a:off x="58613" y="269631"/>
            <a:ext cx="12819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/>
              <a:t>Implementation</a:t>
            </a:r>
            <a:r>
              <a:rPr lang="en-US" altLang="zh-CN"/>
              <a:t>—</a:t>
            </a:r>
            <a:r>
              <a:rPr lang="en" altLang="zh-CN"/>
              <a:t>Principal component analysis (PCA) 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65482CF-3534-F14F-A313-842E1FBFE55B}"/>
              </a:ext>
            </a:extLst>
          </p:cNvPr>
          <p:cNvCxnSpPr/>
          <p:nvPr/>
        </p:nvCxnSpPr>
        <p:spPr>
          <a:xfrm>
            <a:off x="1927813" y="6101644"/>
            <a:ext cx="696854" cy="53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3C0919A5-73B1-7D40-8268-308A5E16A105}"/>
              </a:ext>
            </a:extLst>
          </p:cNvPr>
          <p:cNvSpPr/>
          <p:nvPr/>
        </p:nvSpPr>
        <p:spPr>
          <a:xfrm>
            <a:off x="1756627" y="6337959"/>
            <a:ext cx="663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12ABD68C-8DAB-E241-BCE1-724DD1F01618}"/>
              </a:ext>
            </a:extLst>
          </p:cNvPr>
          <p:cNvSpPr/>
          <p:nvPr/>
        </p:nvSpPr>
        <p:spPr>
          <a:xfrm>
            <a:off x="3448118" y="6193836"/>
            <a:ext cx="4355532" cy="254963"/>
          </a:xfrm>
          <a:prstGeom prst="rightArrow">
            <a:avLst>
              <a:gd name="adj1" fmla="val 25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879CFC-EDD8-DC42-AF78-18DCF5BDB921}"/>
              </a:ext>
            </a:extLst>
          </p:cNvPr>
          <p:cNvSpPr/>
          <p:nvPr/>
        </p:nvSpPr>
        <p:spPr>
          <a:xfrm>
            <a:off x="3439334" y="5949616"/>
            <a:ext cx="441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Take the first k rows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to form a matrix P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8CB0DFA-B83E-BF40-89BE-2A551BD087B1}"/>
              </a:ext>
            </a:extLst>
          </p:cNvPr>
          <p:cNvSpPr/>
          <p:nvPr/>
        </p:nvSpPr>
        <p:spPr>
          <a:xfrm>
            <a:off x="7859070" y="5948376"/>
            <a:ext cx="394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i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= PX</a:t>
            </a:r>
            <a:r>
              <a:rPr lang="en-US" altLang="zh-CN" sz="2800" i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i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268A96D-2050-BD44-9888-E5AE633BF0BC}"/>
              </a:ext>
            </a:extLst>
          </p:cNvPr>
          <p:cNvGrpSpPr/>
          <p:nvPr/>
        </p:nvGrpSpPr>
        <p:grpSpPr>
          <a:xfrm>
            <a:off x="526143" y="4176704"/>
            <a:ext cx="11018638" cy="562902"/>
            <a:chOff x="526143" y="4162849"/>
            <a:chExt cx="11018638" cy="562902"/>
          </a:xfrm>
        </p:grpSpPr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8056E06D-0163-7C4C-B27D-751D0BF8B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6143" y="4162849"/>
              <a:ext cx="9730163" cy="562902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95EA04F3-FC9C-4C45-A652-BE4CB9577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29523" y="4277469"/>
              <a:ext cx="1215258" cy="280444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DC606F-E3EA-354D-AA96-68A6030C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371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6D377C-FE04-EA4B-A798-A197EB57B7C8}"/>
              </a:ext>
            </a:extLst>
          </p:cNvPr>
          <p:cNvSpPr txBox="1"/>
          <p:nvPr/>
        </p:nvSpPr>
        <p:spPr>
          <a:xfrm>
            <a:off x="363415" y="269631"/>
            <a:ext cx="8280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Experimental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Results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(MINIST)</a:t>
            </a:r>
            <a:endParaRPr lang="en" altLang="zh-CN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5" name="Picture 1" descr="page6image16947088">
            <a:extLst>
              <a:ext uri="{FF2B5EF4-FFF2-40B4-BE49-F238E27FC236}">
                <a16:creationId xmlns:a16="http://schemas.microsoft.com/office/drawing/2014/main" id="{48294ED2-072C-EC43-A3A6-0A563C8A4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5" r="22113"/>
          <a:stretch/>
        </p:blipFill>
        <p:spPr bwMode="auto">
          <a:xfrm>
            <a:off x="591317" y="1332672"/>
            <a:ext cx="3081323" cy="229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281B02-730D-BE4C-91D2-5DD57D809D6E}"/>
              </a:ext>
            </a:extLst>
          </p:cNvPr>
          <p:cNvSpPr/>
          <p:nvPr/>
        </p:nvSpPr>
        <p:spPr>
          <a:xfrm>
            <a:off x="951030" y="1062400"/>
            <a:ext cx="30813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et q = 0.01, </a:t>
            </a:r>
            <a:r>
              <a:rPr lang="el-GR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σ = 4, </a:t>
            </a:r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δ = 10</a:t>
            </a:r>
            <a:r>
              <a:rPr lang="el-GR" altLang="zh-CN" sz="16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−5</a:t>
            </a:r>
            <a:endParaRPr lang="en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191466-A29D-5741-BDED-8F8CDEA56AE2}"/>
              </a:ext>
            </a:extLst>
          </p:cNvPr>
          <p:cNvSpPr/>
          <p:nvPr/>
        </p:nvSpPr>
        <p:spPr>
          <a:xfrm>
            <a:off x="4008908" y="1170000"/>
            <a:ext cx="7315200" cy="116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60-dimensional PCA projection layer and a single hidden layer with 1,000 hidden units. Using the lot size of 600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.W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 can reach accuracy of 98.30% in about 100 epochs.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102EF6-24F0-E34E-8101-504B3511E5C4}"/>
              </a:ext>
            </a:extLst>
          </p:cNvPr>
          <p:cNvSpPr/>
          <p:nvPr/>
        </p:nvSpPr>
        <p:spPr>
          <a:xfrm>
            <a:off x="4032353" y="2458012"/>
            <a:ext cx="7315199" cy="798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Differentially private model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1,000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-unit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hidden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layer,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norm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noise.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9" name="Picture 5" descr="page7image17206320">
            <a:extLst>
              <a:ext uri="{FF2B5EF4-FFF2-40B4-BE49-F238E27FC236}">
                <a16:creationId xmlns:a16="http://schemas.microsoft.com/office/drawing/2014/main" id="{3025A877-343E-E541-A4DF-4D22F1516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" y="3594435"/>
            <a:ext cx="4115301" cy="309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7image17215680">
            <a:extLst>
              <a:ext uri="{FF2B5EF4-FFF2-40B4-BE49-F238E27FC236}">
                <a16:creationId xmlns:a16="http://schemas.microsoft.com/office/drawing/2014/main" id="{6AC6D795-2336-844B-A4A4-89166B72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06" y="3594435"/>
            <a:ext cx="4115301" cy="309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7image17211520">
            <a:extLst>
              <a:ext uri="{FF2B5EF4-FFF2-40B4-BE49-F238E27FC236}">
                <a16:creationId xmlns:a16="http://schemas.microsoft.com/office/drawing/2014/main" id="{0337212C-081E-D54D-AE63-7933CBB0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20" y="3594435"/>
            <a:ext cx="4115299" cy="30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D58649D-F192-5347-B08B-09FA1F9DA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6984" y="2200905"/>
            <a:ext cx="1242127" cy="56027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3FCA50-CE48-9C43-880B-FFC213DC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709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6D377C-FE04-EA4B-A798-A197EB57B7C8}"/>
              </a:ext>
            </a:extLst>
          </p:cNvPr>
          <p:cNvSpPr txBox="1"/>
          <p:nvPr/>
        </p:nvSpPr>
        <p:spPr>
          <a:xfrm>
            <a:off x="363415" y="269631"/>
            <a:ext cx="8280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Experimental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Results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(MINIST)</a:t>
            </a:r>
            <a:endParaRPr lang="en" altLang="zh-CN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3" name="Picture 1" descr="page7image17215888">
            <a:extLst>
              <a:ext uri="{FF2B5EF4-FFF2-40B4-BE49-F238E27FC236}">
                <a16:creationId xmlns:a16="http://schemas.microsoft.com/office/drawing/2014/main" id="{7C0DB672-C840-EE49-AFCA-91EDE7462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" y="1613184"/>
            <a:ext cx="5799016" cy="43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BD793A9-17D0-E549-9EA2-B3F7D8FCBE4A}"/>
              </a:ext>
            </a:extLst>
          </p:cNvPr>
          <p:cNvSpPr/>
          <p:nvPr/>
        </p:nvSpPr>
        <p:spPr>
          <a:xfrm>
            <a:off x="5779725" y="1906562"/>
            <a:ext cx="61789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By using the moments accountant, we can </a:t>
            </a:r>
            <a:r>
              <a:rPr lang="en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 a </a:t>
            </a:r>
            <a:r>
              <a:rPr lang="el-GR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 </a:t>
            </a:r>
            <a:r>
              <a:rPr lang="en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for any given </a:t>
            </a:r>
            <a:r>
              <a:rPr lang="el-GR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the figure, each curve corresponds to the best accuracy achieved for a fixed </a:t>
            </a:r>
            <a:r>
              <a:rPr lang="el-GR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itchFamily="2" charset="2"/>
              <a:buChar char="Ø"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As can be observed from the figure, </a:t>
            </a:r>
            <a:r>
              <a:rPr lang="en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fixed </a:t>
            </a:r>
            <a:r>
              <a:rPr lang="el-GR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δ, </a:t>
            </a:r>
            <a:r>
              <a:rPr lang="en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varying the value of </a:t>
            </a:r>
            <a:r>
              <a:rPr lang="el-GR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 </a:t>
            </a:r>
            <a:r>
              <a:rPr lang="en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have large impact on accuracy, but for any fixed </a:t>
            </a:r>
            <a:r>
              <a:rPr lang="el-GR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ε, </a:t>
            </a:r>
            <a:r>
              <a:rPr lang="en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less difference with different </a:t>
            </a:r>
            <a:r>
              <a:rPr lang="el-GR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 </a:t>
            </a:r>
            <a:r>
              <a:rPr lang="en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7A5D7-4DB5-7447-8A02-8018F514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5429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6D377C-FE04-EA4B-A798-A197EB57B7C8}"/>
              </a:ext>
            </a:extLst>
          </p:cNvPr>
          <p:cNvSpPr txBox="1"/>
          <p:nvPr/>
        </p:nvSpPr>
        <p:spPr>
          <a:xfrm>
            <a:off x="363415" y="269631"/>
            <a:ext cx="8280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Experimental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Results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(MINIST)</a:t>
            </a:r>
            <a:endParaRPr lang="en" altLang="zh-CN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8F3A6F-AA3C-8642-868A-4D7355F73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000963"/>
            <a:ext cx="10680700" cy="5715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DE01C5-687C-404C-BB17-30E0931F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7363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DE01C5-687C-404C-BB17-30E0931F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24</a:t>
            </a:fld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F087F47-E5D6-9840-9B6F-A2034E572FD9}"/>
              </a:ext>
            </a:extLst>
          </p:cNvPr>
          <p:cNvSpPr txBox="1">
            <a:spLocks/>
          </p:cNvSpPr>
          <p:nvPr/>
        </p:nvSpPr>
        <p:spPr>
          <a:xfrm>
            <a:off x="0" y="2785294"/>
            <a:ext cx="12192000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zh-CN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kumimoji="1" lang="zh-CN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  <a:r>
              <a:rPr kumimoji="1" lang="zh-CN" altLang="en-US" sz="48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！</a:t>
            </a:r>
            <a:endParaRPr lang="en-US" altLang="zh-CN" sz="4800" b="1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E79384-30B1-D44B-ABB1-8A67A9B82D0C}"/>
              </a:ext>
            </a:extLst>
          </p:cNvPr>
          <p:cNvSpPr txBox="1"/>
          <p:nvPr/>
        </p:nvSpPr>
        <p:spPr>
          <a:xfrm>
            <a:off x="4935415" y="5691897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张文博  </a:t>
            </a:r>
            <a:r>
              <a:rPr kumimoji="1" lang="en-US" altLang="zh-CN" b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2022.01.21</a:t>
            </a:r>
            <a:endParaRPr kumimoji="1" lang="zh-CN" altLang="en-US" b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95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0EB9787-4C6E-2242-8BEC-E290EEE79C6B}"/>
              </a:ext>
            </a:extLst>
          </p:cNvPr>
          <p:cNvSpPr/>
          <p:nvPr/>
        </p:nvSpPr>
        <p:spPr>
          <a:xfrm>
            <a:off x="553228" y="1273609"/>
            <a:ext cx="11085543" cy="4799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spcBef>
                <a:spcPts val="2400"/>
              </a:spcBef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 demonstrate by</a:t>
            </a:r>
            <a:r>
              <a:rPr lang="e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 detailed information (higher moments)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 the privacy loss, we can obtain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 tighter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estimates on the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privacy loss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spcBef>
                <a:spcPts val="2400"/>
              </a:spcBef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the computational efficiency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 differentially private training by introducing new techniques. </a:t>
            </a:r>
          </a:p>
          <a:p>
            <a:pPr marL="457200" indent="-457200" algn="just">
              <a:lnSpc>
                <a:spcPct val="120000"/>
              </a:lnSpc>
              <a:spcBef>
                <a:spcPts val="2400"/>
              </a:spcBef>
              <a:buFont typeface="Wingdings" pitchFamily="2" charset="2"/>
              <a:buChar char="Ø"/>
            </a:pP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on the machine learning framework TensorFlow for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with differential privacy. We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 our approach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on two standard image classification tasks, MNIST and CIFAR-10.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0F22CF-15A4-4443-9AFC-B8EB742C0301}"/>
              </a:ext>
            </a:extLst>
          </p:cNvPr>
          <p:cNvGrpSpPr/>
          <p:nvPr/>
        </p:nvGrpSpPr>
        <p:grpSpPr>
          <a:xfrm>
            <a:off x="7455879" y="565723"/>
            <a:ext cx="2391508" cy="707886"/>
            <a:chOff x="7561384" y="563028"/>
            <a:chExt cx="2391508" cy="707886"/>
          </a:xfrm>
          <a:solidFill>
            <a:schemeClr val="bg1">
              <a:lumMod val="95000"/>
            </a:schemeClr>
          </a:solidFill>
        </p:grpSpPr>
        <p:sp>
          <p:nvSpPr>
            <p:cNvPr id="10" name="圆角矩形标注 9">
              <a:extLst>
                <a:ext uri="{FF2B5EF4-FFF2-40B4-BE49-F238E27FC236}">
                  <a16:creationId xmlns:a16="http://schemas.microsoft.com/office/drawing/2014/main" id="{7C04BDF1-3203-684F-ACA5-3C929FCC5E5C}"/>
                </a:ext>
              </a:extLst>
            </p:cNvPr>
            <p:cNvSpPr/>
            <p:nvPr/>
          </p:nvSpPr>
          <p:spPr>
            <a:xfrm>
              <a:off x="7561384" y="563028"/>
              <a:ext cx="2344615" cy="707886"/>
            </a:xfrm>
            <a:prstGeom prst="wedgeRoundRectCallout">
              <a:avLst>
                <a:gd name="adj1" fmla="val -40589"/>
                <a:gd name="adj2" fmla="val 75340"/>
                <a:gd name="adj3" fmla="val 166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20E2C29-0ED6-FA49-893C-D72DFB8B0B3C}"/>
                </a:ext>
              </a:extLst>
            </p:cNvPr>
            <p:cNvSpPr txBox="1"/>
            <p:nvPr/>
          </p:nvSpPr>
          <p:spPr>
            <a:xfrm>
              <a:off x="7608276" y="704948"/>
              <a:ext cx="23446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moments</a:t>
              </a:r>
              <a:r>
                <a: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accountant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E433D7-5EDE-484A-9FF3-1111D3E49F12}"/>
              </a:ext>
            </a:extLst>
          </p:cNvPr>
          <p:cNvSpPr txBox="1"/>
          <p:nvPr/>
        </p:nvSpPr>
        <p:spPr>
          <a:xfrm>
            <a:off x="363415" y="269631"/>
            <a:ext cx="317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65118E-C650-634D-BAA6-84D13A3B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932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F0C8E1-3531-8B41-A98A-D4AB2383515A}"/>
              </a:ext>
            </a:extLst>
          </p:cNvPr>
          <p:cNvSpPr txBox="1"/>
          <p:nvPr/>
        </p:nvSpPr>
        <p:spPr>
          <a:xfrm>
            <a:off x="363415" y="269631"/>
            <a:ext cx="8280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：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Privacy</a:t>
            </a:r>
            <a:endParaRPr lang="en" altLang="zh-CN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E6B98E3-DAC1-A644-80F9-C1C1479F1CEA}"/>
                  </a:ext>
                </a:extLst>
              </p:cNvPr>
              <p:cNvSpPr/>
              <p:nvPr/>
            </p:nvSpPr>
            <p:spPr>
              <a:xfrm>
                <a:off x="363415" y="1230011"/>
                <a:ext cx="11152310" cy="1081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62400" indent="-457200" algn="just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mechanism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zh-CN" sz="28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l-GR" altLang="zh-CN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differentially private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for any two </a:t>
                </a:r>
                <a:r>
                  <a:rPr lang="en-US" altLang="zh-CN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neighbouring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any set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possible responses: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E6B98E3-DAC1-A644-80F9-C1C1479F1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15" y="1230011"/>
                <a:ext cx="11152310" cy="1081322"/>
              </a:xfrm>
              <a:prstGeom prst="rect">
                <a:avLst/>
              </a:prstGeom>
              <a:blipFill>
                <a:blip r:embed="rId2"/>
                <a:stretch>
                  <a:fillRect t="-2326" r="-1138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F511F1A9-CE5B-9341-834D-2AD6BF25D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54"/>
          <a:stretch/>
        </p:blipFill>
        <p:spPr>
          <a:xfrm>
            <a:off x="3152914" y="3337492"/>
            <a:ext cx="5208447" cy="3377656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D8A19010-C2D7-2E45-85D4-4B4E6C46C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9968" y="2607946"/>
            <a:ext cx="7452064" cy="4657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5DDDB7-9055-DD48-8BC9-BE655697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66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F0C8E1-3531-8B41-A98A-D4AB2383515A}"/>
              </a:ext>
            </a:extLst>
          </p:cNvPr>
          <p:cNvSpPr txBox="1"/>
          <p:nvPr/>
        </p:nvSpPr>
        <p:spPr>
          <a:xfrm>
            <a:off x="363415" y="269631"/>
            <a:ext cx="8280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：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Privacy</a:t>
            </a:r>
            <a:endParaRPr lang="en" altLang="zh-CN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11F1A9-CE5B-9341-834D-2AD6BF25D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90"/>
          <a:stretch/>
        </p:blipFill>
        <p:spPr>
          <a:xfrm>
            <a:off x="-3720" y="3568974"/>
            <a:ext cx="5207581" cy="3178934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D033B7A7-C725-A541-AC3E-6448288BD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2126" y="1790907"/>
            <a:ext cx="3172907" cy="70509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45B4289B-CCB4-824F-BB7D-9CF407524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4113" y="1790908"/>
            <a:ext cx="2820364" cy="70509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3951A298-D5FD-3F45-A22F-1E473B6F0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682" y="1215152"/>
            <a:ext cx="5611807" cy="3507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0DD5DBB-2455-CB41-AA70-E6628B3A4851}"/>
              </a:ext>
            </a:extLst>
          </p:cNvPr>
          <p:cNvSpPr txBox="1"/>
          <p:nvPr/>
        </p:nvSpPr>
        <p:spPr>
          <a:xfrm>
            <a:off x="634448" y="1820289"/>
            <a:ext cx="5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C916C1-613B-B940-A62E-56828479D614}"/>
              </a:ext>
            </a:extLst>
          </p:cNvPr>
          <p:cNvSpPr txBox="1"/>
          <p:nvPr/>
        </p:nvSpPr>
        <p:spPr>
          <a:xfrm>
            <a:off x="4100153" y="1820603"/>
            <a:ext cx="5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⇒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BEEDE1-092F-3D4B-8D32-9C29C0AFD731}"/>
              </a:ext>
            </a:extLst>
          </p:cNvPr>
          <p:cNvSpPr txBox="1"/>
          <p:nvPr/>
        </p:nvSpPr>
        <p:spPr>
          <a:xfrm>
            <a:off x="7980973" y="1820286"/>
            <a:ext cx="5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⇒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8F1306-9085-1541-9BBA-F46DE6121962}"/>
              </a:ext>
            </a:extLst>
          </p:cNvPr>
          <p:cNvSpPr txBox="1"/>
          <p:nvPr/>
        </p:nvSpPr>
        <p:spPr>
          <a:xfrm>
            <a:off x="634448" y="2682223"/>
            <a:ext cx="5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⇒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A0451D3D-2715-AF4C-AE26-2524E45767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4113" y="2839707"/>
            <a:ext cx="7308127" cy="356494"/>
          </a:xfrm>
          <a:prstGeom prst="rect">
            <a:avLst/>
          </a:prstGeom>
        </p:spPr>
      </p:pic>
      <p:sp>
        <p:nvSpPr>
          <p:cNvPr id="8" name="圆角矩形标注 7">
            <a:extLst>
              <a:ext uri="{FF2B5EF4-FFF2-40B4-BE49-F238E27FC236}">
                <a16:creationId xmlns:a16="http://schemas.microsoft.com/office/drawing/2014/main" id="{C9A0456A-12EB-C64A-BA64-42EE89F361B6}"/>
              </a:ext>
            </a:extLst>
          </p:cNvPr>
          <p:cNvSpPr/>
          <p:nvPr/>
        </p:nvSpPr>
        <p:spPr>
          <a:xfrm>
            <a:off x="9202438" y="2640150"/>
            <a:ext cx="2052155" cy="705091"/>
          </a:xfrm>
          <a:prstGeom prst="wedgeRoundRectCallout">
            <a:avLst>
              <a:gd name="adj1" fmla="val -75876"/>
              <a:gd name="adj2" fmla="val -2116"/>
              <a:gd name="adj3" fmla="val 16667"/>
            </a:avLst>
          </a:prstGeom>
          <a:grp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privacy budget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FE8AD8-AE86-F045-A07D-6640DFECFF9C}"/>
              </a:ext>
            </a:extLst>
          </p:cNvPr>
          <p:cNvSpPr txBox="1"/>
          <p:nvPr/>
        </p:nvSpPr>
        <p:spPr>
          <a:xfrm>
            <a:off x="5352680" y="3555526"/>
            <a:ext cx="62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KL-Divergence:</a:t>
            </a:r>
            <a:r>
              <a:rPr kumimoji="1"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 measures how different two probability distributions are.</a:t>
            </a:r>
            <a:endParaRPr kumimoji="1"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10C4D34C-D3A7-674F-A086-96061E9FF4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76126" y="5650498"/>
            <a:ext cx="6284652" cy="757948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1A3575EF-0049-6846-B2EE-18D68059CB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6126" y="4327868"/>
            <a:ext cx="6204873" cy="87256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A7739B9-9E22-5444-AA77-212509D8BB5F}"/>
              </a:ext>
            </a:extLst>
          </p:cNvPr>
          <p:cNvSpPr/>
          <p:nvPr/>
        </p:nvSpPr>
        <p:spPr>
          <a:xfrm>
            <a:off x="5352680" y="5233865"/>
            <a:ext cx="2424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Max-Divergence:</a:t>
            </a:r>
            <a:r>
              <a:rPr kumimoji="1"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9C21E4DC-BE7F-D64F-8330-DD19417BEE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72240" y="1777601"/>
            <a:ext cx="3231669" cy="7316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340F9CB-5778-8948-834D-7ED0D154777C}"/>
              </a:ext>
            </a:extLst>
          </p:cNvPr>
          <p:cNvSpPr/>
          <p:nvPr/>
        </p:nvSpPr>
        <p:spPr>
          <a:xfrm>
            <a:off x="10459552" y="1790907"/>
            <a:ext cx="312787" cy="705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DC50D3-75A9-4248-B023-29A057CC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3212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5F96343-1A55-CC41-8AF9-14B87737E57D}"/>
                  </a:ext>
                </a:extLst>
              </p:cNvPr>
              <p:cNvSpPr/>
              <p:nvPr/>
            </p:nvSpPr>
            <p:spPr>
              <a:xfrm>
                <a:off x="369093" y="3160163"/>
                <a:ext cx="11822907" cy="1081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624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mechanism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altLang="zh-CN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l-GR" altLang="zh-CN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altLang="zh-CN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en-US" altLang="zh-CN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l-GR" altLang="zh-CN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differentially private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for any two </a:t>
                </a:r>
                <a:r>
                  <a:rPr lang="en-US" altLang="zh-CN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neighbouring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any set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possible responses</a:t>
                </a: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5F96343-1A55-CC41-8AF9-14B87737E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93" y="3160163"/>
                <a:ext cx="11822907" cy="1081322"/>
              </a:xfrm>
              <a:prstGeom prst="rect">
                <a:avLst/>
              </a:prstGeom>
              <a:blipFill>
                <a:blip r:embed="rId2"/>
                <a:stretch>
                  <a:fillRect t="-2299" b="-14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1BD348E-0354-4744-BEBE-423B59389182}"/>
              </a:ext>
            </a:extLst>
          </p:cNvPr>
          <p:cNvSpPr txBox="1"/>
          <p:nvPr/>
        </p:nvSpPr>
        <p:spPr>
          <a:xfrm>
            <a:off x="363415" y="269631"/>
            <a:ext cx="8280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：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Privacy</a:t>
            </a:r>
            <a:endParaRPr lang="en" altLang="zh-CN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2A2348BF-7F6F-0B4D-9BDF-7ED5C8F5A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0796" y="4395342"/>
            <a:ext cx="7090408" cy="4005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3CE26D-0FDB-BD48-A9E2-130A948CC21D}"/>
                  </a:ext>
                </a:extLst>
              </p:cNvPr>
              <p:cNvSpPr/>
              <p:nvPr/>
            </p:nvSpPr>
            <p:spPr>
              <a:xfrm>
                <a:off x="568411" y="4941990"/>
                <a:ext cx="1151649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zh-CN" altLang="en-US" sz="2800" b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sufficient condition </a:t>
                </a:r>
                <a:r>
                  <a:rPr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random mechanism </a:t>
                </a:r>
                <a:r>
                  <a:rPr lang="zh-CN" altLang="en-US" sz="28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be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l-GR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l-GR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differentially private</a:t>
                </a:r>
                <a:r>
                  <a:rPr lang="zh-CN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tha</a:t>
                </a:r>
                <a:r>
                  <a:rPr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its </a:t>
                </a:r>
                <a:r>
                  <a:rPr lang="zh-CN" altLang="en-US" sz="2800" b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privacy loss </a:t>
                </a:r>
                <a:r>
                  <a:rPr lang="en-US" altLang="zh-CN" sz="28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800" baseline="-25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8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(o,D,D’)</a:t>
                </a:r>
                <a:r>
                  <a:rPr lang="zh-CN" altLang="en-US" sz="28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satisfies</a:t>
                </a:r>
                <a:r>
                  <a:rPr lang="en-US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3CE26D-0FDB-BD48-A9E2-130A948CC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1" y="4941990"/>
                <a:ext cx="11516497" cy="954107"/>
              </a:xfrm>
              <a:prstGeom prst="rect">
                <a:avLst/>
              </a:prstGeom>
              <a:blipFill>
                <a:blip r:embed="rId5"/>
                <a:stretch>
                  <a:fillRect l="-881" t="-6579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形 13">
            <a:extLst>
              <a:ext uri="{FF2B5EF4-FFF2-40B4-BE49-F238E27FC236}">
                <a16:creationId xmlns:a16="http://schemas.microsoft.com/office/drawing/2014/main" id="{9E738AD0-A082-EB48-B7DB-CF2265BA1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4215" y="5542674"/>
            <a:ext cx="1488814" cy="275706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ABE7821B-EA9C-2D4B-A3D6-3D2D9E7C10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3041" y="6092956"/>
            <a:ext cx="4325918" cy="400548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5E088639-2977-4944-9FBE-C73448F1EB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81188" y="2198821"/>
            <a:ext cx="8429624" cy="87580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BEA3C72-7189-C846-BC69-799624FF5133}"/>
              </a:ext>
            </a:extLst>
          </p:cNvPr>
          <p:cNvSpPr txBox="1"/>
          <p:nvPr/>
        </p:nvSpPr>
        <p:spPr>
          <a:xfrm>
            <a:off x="568410" y="1116627"/>
            <a:ext cx="11369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loss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For a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random mechanism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output o and two datasets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privacy loss C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as: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449AEE-256C-E14F-8231-EE520E49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02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5F96343-1A55-CC41-8AF9-14B87737E57D}"/>
              </a:ext>
            </a:extLst>
          </p:cNvPr>
          <p:cNvSpPr/>
          <p:nvPr/>
        </p:nvSpPr>
        <p:spPr>
          <a:xfrm>
            <a:off x="369093" y="3322531"/>
            <a:ext cx="11822907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2400" indent="-45720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noise mechanism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defined by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BD348E-0354-4744-BEBE-423B59389182}"/>
              </a:ext>
            </a:extLst>
          </p:cNvPr>
          <p:cNvSpPr txBox="1"/>
          <p:nvPr/>
        </p:nvSpPr>
        <p:spPr>
          <a:xfrm>
            <a:off x="363415" y="269631"/>
            <a:ext cx="8280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：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Privacy</a:t>
            </a:r>
            <a:endParaRPr lang="en" altLang="zh-C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EA3C72-7189-C846-BC69-799624FF5133}"/>
              </a:ext>
            </a:extLst>
          </p:cNvPr>
          <p:cNvSpPr txBox="1"/>
          <p:nvPr/>
        </p:nvSpPr>
        <p:spPr>
          <a:xfrm>
            <a:off x="363415" y="1090841"/>
            <a:ext cx="11369589" cy="211545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662400" indent="-457200">
              <a:lnSpc>
                <a:spcPct val="120000"/>
              </a:lnSpc>
              <a:buFont typeface="Wingdings" pitchFamily="2" charset="2"/>
              <a:buChar char="Ø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en" altLang="zh-CN"/>
              <a:t>A common paradigm for approximating a deterministic real-valued function </a:t>
            </a:r>
            <a:r>
              <a:rPr lang="en" altLang="zh-CN" i="1"/>
              <a:t>f </a:t>
            </a:r>
            <a:r>
              <a:rPr lang="en-US" altLang="zh-CN" i="1"/>
              <a:t>:</a:t>
            </a:r>
            <a:r>
              <a:rPr lang="en" altLang="zh-CN" i="1"/>
              <a:t>D → R </a:t>
            </a:r>
            <a:r>
              <a:rPr lang="en" altLang="zh-CN"/>
              <a:t>with a differentially private mechanism is via </a:t>
            </a:r>
            <a:r>
              <a:rPr lang="en" altLang="zh-CN" b="1">
                <a:solidFill>
                  <a:srgbClr val="C00000"/>
                </a:solidFill>
              </a:rPr>
              <a:t>additive noise calibrated to </a:t>
            </a:r>
            <a:r>
              <a:rPr lang="en" altLang="zh-CN" b="1" i="1">
                <a:solidFill>
                  <a:srgbClr val="C00000"/>
                </a:solidFill>
              </a:rPr>
              <a:t>f</a:t>
            </a:r>
            <a:r>
              <a:rPr lang="zh-CN" altLang="en-US" b="1" i="1">
                <a:solidFill>
                  <a:srgbClr val="C00000"/>
                </a:solidFill>
              </a:rPr>
              <a:t> </a:t>
            </a:r>
            <a:r>
              <a:rPr lang="en-US" altLang="zh-CN" b="1" i="1">
                <a:solidFill>
                  <a:srgbClr val="C00000"/>
                </a:solidFill>
              </a:rPr>
              <a:t>′</a:t>
            </a:r>
            <a:r>
              <a:rPr lang="en" altLang="zh-CN" b="1">
                <a:solidFill>
                  <a:srgbClr val="C00000"/>
                </a:solidFill>
              </a:rPr>
              <a:t>s sensitivity S</a:t>
            </a:r>
            <a:r>
              <a:rPr lang="en" altLang="zh-CN" b="1" i="1" baseline="-25000">
                <a:solidFill>
                  <a:srgbClr val="C00000"/>
                </a:solidFill>
              </a:rPr>
              <a:t>f</a:t>
            </a:r>
            <a:r>
              <a:rPr lang="en" altLang="zh-CN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:</a:t>
            </a:r>
            <a:r>
              <a:rPr lang="en" altLang="zh-CN"/>
              <a:t> the </a:t>
            </a:r>
            <a:r>
              <a:rPr lang="en" altLang="zh-CN" b="1">
                <a:solidFill>
                  <a:srgbClr val="C00000"/>
                </a:solidFill>
              </a:rPr>
              <a:t>maximum </a:t>
            </a:r>
            <a:r>
              <a:rPr lang="en" altLang="zh-CN"/>
              <a:t>of the absolute distance </a:t>
            </a:r>
            <a:r>
              <a:rPr lang="en" altLang="zh-CN" b="1">
                <a:solidFill>
                  <a:srgbClr val="C00000"/>
                </a:solidFill>
              </a:rPr>
              <a:t>|</a:t>
            </a:r>
            <a:r>
              <a:rPr lang="en" altLang="zh-CN" b="1" i="1">
                <a:solidFill>
                  <a:srgbClr val="C00000"/>
                </a:solidFill>
              </a:rPr>
              <a:t>f </a:t>
            </a:r>
            <a:r>
              <a:rPr lang="en" altLang="zh-CN" b="1">
                <a:solidFill>
                  <a:srgbClr val="C00000"/>
                </a:solidFill>
              </a:rPr>
              <a:t>(</a:t>
            </a:r>
            <a:r>
              <a:rPr lang="en" altLang="zh-CN" b="1" i="1">
                <a:solidFill>
                  <a:srgbClr val="C00000"/>
                </a:solidFill>
              </a:rPr>
              <a:t>d</a:t>
            </a:r>
            <a:r>
              <a:rPr lang="en" altLang="zh-CN" b="1">
                <a:solidFill>
                  <a:srgbClr val="C00000"/>
                </a:solidFill>
              </a:rPr>
              <a:t>)</a:t>
            </a:r>
            <a:r>
              <a:rPr lang="en" altLang="zh-CN" b="1" i="1">
                <a:solidFill>
                  <a:srgbClr val="C00000"/>
                </a:solidFill>
              </a:rPr>
              <a:t> − f </a:t>
            </a:r>
            <a:r>
              <a:rPr lang="en" altLang="zh-CN" b="1">
                <a:solidFill>
                  <a:srgbClr val="C00000"/>
                </a:solidFill>
              </a:rPr>
              <a:t>(</a:t>
            </a:r>
            <a:r>
              <a:rPr lang="en" altLang="zh-CN" b="1" i="1">
                <a:solidFill>
                  <a:srgbClr val="C00000"/>
                </a:solidFill>
              </a:rPr>
              <a:t>d′ </a:t>
            </a:r>
            <a:r>
              <a:rPr lang="en" altLang="zh-CN" b="1">
                <a:solidFill>
                  <a:srgbClr val="C00000"/>
                </a:solidFill>
              </a:rPr>
              <a:t>)| </a:t>
            </a:r>
            <a:r>
              <a:rPr lang="en" altLang="zh-CN"/>
              <a:t>where </a:t>
            </a:r>
            <a:r>
              <a:rPr lang="en" altLang="zh-CN" i="1"/>
              <a:t>d</a:t>
            </a:r>
            <a:r>
              <a:rPr lang="en" altLang="zh-CN"/>
              <a:t> and </a:t>
            </a:r>
            <a:r>
              <a:rPr lang="en" altLang="zh-CN" i="1"/>
              <a:t>d′</a:t>
            </a:r>
            <a:r>
              <a:rPr lang="en" altLang="zh-CN"/>
              <a:t> are </a:t>
            </a:r>
            <a:r>
              <a:rPr lang="en" altLang="zh-CN" b="1">
                <a:solidFill>
                  <a:srgbClr val="C00000"/>
                </a:solidFill>
              </a:rPr>
              <a:t>adjacent inputs</a:t>
            </a:r>
            <a:r>
              <a:rPr lang="en" altLang="zh-CN"/>
              <a:t>. 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8D76A72F-B3C5-404D-B25A-DDFC97B8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844" y="3949179"/>
            <a:ext cx="5338730" cy="5642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249B11-3F93-8943-8FE9-DCC546D1E3E4}"/>
              </a:ext>
            </a:extLst>
          </p:cNvPr>
          <p:cNvSpPr/>
          <p:nvPr/>
        </p:nvSpPr>
        <p:spPr>
          <a:xfrm>
            <a:off x="1117304" y="4495310"/>
            <a:ext cx="9957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(0, </a:t>
            </a:r>
            <a:r>
              <a:rPr lang="en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· 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CN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the normal (Gaussian) distribution with mean 0 and standard deviation S</a:t>
            </a:r>
            <a:r>
              <a:rPr lang="en" altLang="zh-CN" sz="2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l-GR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36BE4D5-F4B4-0240-9FBF-0CC176C2E16C}"/>
                  </a:ext>
                </a:extLst>
              </p:cNvPr>
              <p:cNvSpPr txBox="1"/>
              <p:nvPr/>
            </p:nvSpPr>
            <p:spPr>
              <a:xfrm>
                <a:off x="575704" y="5641930"/>
                <a:ext cx="805030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altLang="zh-CN" i="1"/>
                  <a:t>M</a:t>
                </a:r>
                <a:r>
                  <a:rPr lang="zh-CN" altLang="en-US"/>
                  <a:t> </a:t>
                </a:r>
                <a:r>
                  <a:rPr lang="en" altLang="zh-CN"/>
                  <a:t>satisf</a:t>
                </a:r>
                <a:r>
                  <a:rPr lang="en-US" altLang="zh-CN"/>
                  <a:t>ies</a:t>
                </a:r>
                <a:r>
                  <a:rPr lang="zh-CN" altLang="en-US"/>
                  <a:t> </a:t>
                </a:r>
                <a:r>
                  <a:rPr lang="en-US" altLang="zh-CN" dirty="0"/>
                  <a:t>(</a:t>
                </a:r>
                <a:r>
                  <a:rPr lang="el-GR" altLang="zh-CN" dirty="0"/>
                  <a:t>ε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el-GR" altLang="zh-CN" dirty="0"/>
                  <a:t>-</a:t>
                </a:r>
                <a:r>
                  <a:rPr lang="en-US" altLang="zh-CN" dirty="0"/>
                  <a:t>differentially private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if:</a:t>
                </a:r>
                <a:r>
                  <a:rPr lang="zh-CN" altLang="en-US"/>
                  <a:t> 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36BE4D5-F4B4-0240-9FBF-0CC176C2E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04" y="5641930"/>
                <a:ext cx="8050305" cy="523220"/>
              </a:xfrm>
              <a:prstGeom prst="rect">
                <a:avLst/>
              </a:prstGeom>
              <a:blipFill>
                <a:blip r:embed="rId4"/>
                <a:stretch>
                  <a:fillRect l="-1417" t="-1190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形 7">
            <a:extLst>
              <a:ext uri="{FF2B5EF4-FFF2-40B4-BE49-F238E27FC236}">
                <a16:creationId xmlns:a16="http://schemas.microsoft.com/office/drawing/2014/main" id="{9AAA140B-E267-6E44-BE7F-B7E9189A39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" r="37947"/>
          <a:stretch/>
        </p:blipFill>
        <p:spPr>
          <a:xfrm>
            <a:off x="7120224" y="5258810"/>
            <a:ext cx="2544637" cy="101669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077FA3-6553-6148-AF4E-7CD1E0BF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8367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6CFF6E7-E526-3D4C-A167-B8CF65BBDFA0}"/>
              </a:ext>
            </a:extLst>
          </p:cNvPr>
          <p:cNvSpPr txBox="1"/>
          <p:nvPr/>
        </p:nvSpPr>
        <p:spPr>
          <a:xfrm>
            <a:off x="363415" y="269631"/>
            <a:ext cx="8280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：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Deep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Learning</a:t>
            </a:r>
            <a:endParaRPr lang="en" altLang="zh-CN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1B88C">
            <a:extLst>
              <a:ext uri="{FF2B5EF4-FFF2-40B4-BE49-F238E27FC236}">
                <a16:creationId xmlns:a16="http://schemas.microsoft.com/office/drawing/2014/main" id="{FF7C50B7-EC93-A641-A077-28C9CCF48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06" y="1319313"/>
            <a:ext cx="10772388" cy="500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8F88C1-1BB2-5848-A6A8-CC40DE2A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55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492D90B-00E4-EE47-A533-47E58FD489B0}"/>
              </a:ext>
            </a:extLst>
          </p:cNvPr>
          <p:cNvSpPr txBox="1"/>
          <p:nvPr/>
        </p:nvSpPr>
        <p:spPr>
          <a:xfrm>
            <a:off x="363415" y="269631"/>
            <a:ext cx="8280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" altLang="zh-CN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：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Deep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</a:rPr>
              <a:t>Learning</a:t>
            </a:r>
            <a:endParaRPr lang="en" altLang="zh-CN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56ACE8-8299-484E-826F-9F1CA90C4FB4}"/>
              </a:ext>
            </a:extLst>
          </p:cNvPr>
          <p:cNvGrpSpPr/>
          <p:nvPr/>
        </p:nvGrpSpPr>
        <p:grpSpPr>
          <a:xfrm>
            <a:off x="752261" y="1478264"/>
            <a:ext cx="10394869" cy="4354525"/>
            <a:chOff x="898565" y="1199590"/>
            <a:chExt cx="10394869" cy="435452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BA48752-569F-AB43-84B4-003BA01FDEE4}"/>
                </a:ext>
              </a:extLst>
            </p:cNvPr>
            <p:cNvSpPr/>
            <p:nvPr/>
          </p:nvSpPr>
          <p:spPr>
            <a:xfrm>
              <a:off x="898565" y="1199590"/>
              <a:ext cx="10394869" cy="4354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just">
                <a:lnSpc>
                  <a:spcPct val="150000"/>
                </a:lnSpc>
                <a:spcBef>
                  <a:spcPts val="1800"/>
                </a:spcBef>
                <a:buFont typeface="Wingdings" pitchFamily="2" charset="2"/>
                <a:buChar char="Ø"/>
              </a:pPr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e define a </a:t>
              </a:r>
              <a:r>
                <a:rPr lang="en" altLang="zh-CN" sz="28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 </a:t>
              </a:r>
              <a:r>
                <a:rPr lang="en" altLang="zh-CN" sz="2800" b="1" i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" altLang="zh-CN" sz="28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 represents the penalty for mismatching the training data. </a:t>
              </a:r>
            </a:p>
            <a:p>
              <a:pPr marL="457200" indent="-457200" algn="just">
                <a:lnSpc>
                  <a:spcPct val="150000"/>
                </a:lnSpc>
                <a:spcBef>
                  <a:spcPts val="1800"/>
                </a:spcBef>
                <a:buFont typeface="Wingdings" pitchFamily="2" charset="2"/>
                <a:buChar char="Ø"/>
              </a:pPr>
              <a:r>
                <a:rPr lang="en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loss </a:t>
              </a:r>
              <a:r>
                <a:rPr lang="en" altLang="zh-CN" sz="2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l-GR" altLang="zh-CN" sz="2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l-GR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on parameters </a:t>
              </a:r>
              <a:r>
                <a:rPr lang="el-GR" altLang="zh-CN" sz="2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l-GR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the average of the loss over the training examples</a:t>
              </a:r>
              <a:r>
                <a: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                          </a:t>
              </a:r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 algn="just">
                <a:lnSpc>
                  <a:spcPct val="150000"/>
                </a:lnSpc>
                <a:spcBef>
                  <a:spcPts val="1800"/>
                </a:spcBef>
                <a:buFont typeface="Wingdings" pitchFamily="2" charset="2"/>
                <a:buChar char="Ø"/>
              </a:pPr>
              <a:r>
                <a:rPr lang="en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consists in finding </a:t>
              </a:r>
              <a:r>
                <a:rPr lang="el-GR" altLang="zh-CN" sz="2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l-GR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 yields an acceptably small loss, hopefully the smallest loss</a:t>
              </a:r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A8845228-B9B0-1142-BFFF-AB84F668F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4423" y="3441218"/>
              <a:ext cx="3306227" cy="787197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67FDCBE-53D8-A049-8D94-F6F2F5319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7027" y="3619804"/>
              <a:ext cx="1900811" cy="327726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AE8D2D-9760-D540-BBB1-9790D55D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7EE8-98CE-1B43-8FA2-856FBD00F454}" type="slidenum">
              <a:rPr lang="en-US" altLang="zh-CN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804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1703</Words>
  <Application>Microsoft Macintosh PowerPoint</Application>
  <PresentationFormat>宽屏</PresentationFormat>
  <Paragraphs>140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等线 Light</vt:lpstr>
      <vt:lpstr>FangSong</vt:lpstr>
      <vt:lpstr>Microsoft YaHei</vt:lpstr>
      <vt:lpstr>Arial</vt:lpstr>
      <vt:lpstr>Cambria Math</vt:lpstr>
      <vt:lpstr>Times New Roman</vt:lpstr>
      <vt:lpstr>Wingdings</vt:lpstr>
      <vt:lpstr>Office 主题​​</vt:lpstr>
      <vt:lpstr>Deep Learning with Differential Privacy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Differential Privacy</dc:title>
  <dc:creator>Microsoft Office User</dc:creator>
  <cp:lastModifiedBy>Microsoft Office User</cp:lastModifiedBy>
  <cp:revision>42</cp:revision>
  <dcterms:created xsi:type="dcterms:W3CDTF">2022-01-16T09:18:12Z</dcterms:created>
  <dcterms:modified xsi:type="dcterms:W3CDTF">2022-01-21T14:44:54Z</dcterms:modified>
</cp:coreProperties>
</file>